
<file path=[Content_Types].xml><?xml version="1.0" encoding="utf-8"?>
<Types xmlns="http://schemas.openxmlformats.org/package/2006/content-types"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 showSpecialPlsOnTitleSld="0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03FC57D4-0906-47AD-97C2-B0A42CD76FB6}">
  <a:tblStyle styleId="{03FC57D4-0906-47AD-97C2-B0A42CD76FB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4516730ec3_2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4516730ec3_2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440f2de11c_2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440f2de11c_2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4516730ec3_2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4516730ec3_2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4516730ec3_2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4516730ec3_2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4516730ec3_2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4516730ec3_2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4516730ec3_2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4516730ec3_2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4410247b11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4410247b11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4516730ec3_2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4516730ec3_2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4516730ec3_2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4516730ec3_2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440f2de11c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440f2de11c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4516730ec3_2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4516730ec3_2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4516730ec3_2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4516730ec3_2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4516730ec3_2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4516730ec3_2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440f2de11c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440f2de11c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4516730ec3_2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4516730ec3_2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4516730ec3_2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4516730ec3_2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-"/>
            </a:pPr>
            <a:r>
              <a:rPr lang="de" sz="1400">
                <a:solidFill>
                  <a:schemeClr val="dk2"/>
                </a:solidFill>
              </a:rPr>
              <a:t>Still open questions: NP = P?!</a:t>
            </a:r>
            <a:endParaRPr sz="14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4516730ec3_2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4516730ec3_2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4516730ec3_2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4516730ec3_2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440f2de11c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440f2de11c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4516730ec3_2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4516730ec3_2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4410247b11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4410247b11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7" name="Google Shape;47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8" name="Google Shape;48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4"/>
          <p:cNvPicPr preferRelativeResize="0"/>
          <p:nvPr/>
        </p:nvPicPr>
        <p:blipFill rotWithShape="1">
          <a:blip r:embed="rId2">
            <a:alphaModFix/>
          </a:blip>
          <a:srcRect b="80119" l="-450" r="450" t="272"/>
          <a:stretch/>
        </p:blipFill>
        <p:spPr>
          <a:xfrm>
            <a:off x="-41962" y="-40147"/>
            <a:ext cx="9227924" cy="1017724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9" name="Google Shape;39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0" name="Google Shape;40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1" name="Google Shape;41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4" name="Google Shape;4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7.png"/><Relationship Id="rId4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6.png"/><Relationship Id="rId4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17.png"/><Relationship Id="rId5" Type="http://schemas.openxmlformats.org/officeDocument/2006/relationships/image" Target="../media/image4.png"/><Relationship Id="rId6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://arxiv.org/abs/1307.0471" TargetMode="External"/><Relationship Id="rId4" Type="http://schemas.openxmlformats.org/officeDocument/2006/relationships/image" Target="../media/image22.png"/><Relationship Id="rId5" Type="http://schemas.openxmlformats.org/officeDocument/2006/relationships/image" Target="../media/image25.png"/><Relationship Id="rId6" Type="http://schemas.openxmlformats.org/officeDocument/2006/relationships/image" Target="../media/image1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1.png"/><Relationship Id="rId4" Type="http://schemas.openxmlformats.org/officeDocument/2006/relationships/image" Target="../media/image24.png"/><Relationship Id="rId5" Type="http://schemas.openxmlformats.org/officeDocument/2006/relationships/image" Target="../media/image2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9.png"/><Relationship Id="rId4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9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Relationship Id="rId4" Type="http://schemas.openxmlformats.org/officeDocument/2006/relationships/image" Target="../media/image23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/>
          <p:nvPr>
            <p:ph type="ctrTitle"/>
          </p:nvPr>
        </p:nvSpPr>
        <p:spPr>
          <a:xfrm>
            <a:off x="75" y="2541075"/>
            <a:ext cx="9144000" cy="13950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3600">
                <a:solidFill>
                  <a:schemeClr val="lt1"/>
                </a:solidFill>
              </a:rPr>
              <a:t>A Hitchhiker’s Guide to the Quantum World</a:t>
            </a:r>
            <a:endParaRPr sz="3600">
              <a:solidFill>
                <a:schemeClr val="lt1"/>
              </a:solidFill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 rotWithShape="1">
          <a:blip r:embed="rId3">
            <a:alphaModFix/>
          </a:blip>
          <a:srcRect b="0" l="0" r="0" t="72880"/>
          <a:stretch/>
        </p:blipFill>
        <p:spPr>
          <a:xfrm>
            <a:off x="0" y="3748625"/>
            <a:ext cx="9144000" cy="139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3"/>
          <p:cNvPicPr preferRelativeResize="0"/>
          <p:nvPr/>
        </p:nvPicPr>
        <p:blipFill rotWithShape="1">
          <a:blip r:embed="rId4">
            <a:alphaModFix/>
          </a:blip>
          <a:srcRect b="46463" l="-450" r="450" t="271"/>
          <a:stretch/>
        </p:blipFill>
        <p:spPr>
          <a:xfrm>
            <a:off x="-59950" y="0"/>
            <a:ext cx="9244150" cy="27646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3"/>
          <p:cNvSpPr txBox="1"/>
          <p:nvPr/>
        </p:nvSpPr>
        <p:spPr>
          <a:xfrm>
            <a:off x="342400" y="290300"/>
            <a:ext cx="42876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>
                <a:solidFill>
                  <a:srgbClr val="FFFFFF"/>
                </a:solidFill>
              </a:rPr>
              <a:t>Team BeautifulSoup</a:t>
            </a:r>
            <a:br>
              <a:rPr b="1" lang="de">
                <a:solidFill>
                  <a:srgbClr val="FFFFFF"/>
                </a:solidFill>
              </a:rPr>
            </a:br>
            <a:endParaRPr b="1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</a:rPr>
              <a:t>Christopher Gundler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</a:rPr>
              <a:t>Philipp Fukas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</a:rPr>
              <a:t>Jonas Rebstadt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</a:rPr>
              <a:t>Farina Kock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</a:rPr>
              <a:t>Christoph Stenkamp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Visualisation: Domain matters!</a:t>
            </a:r>
            <a:endParaRPr/>
          </a:p>
        </p:txBody>
      </p:sp>
      <p:sp>
        <p:nvSpPr>
          <p:cNvPr id="139" name="Google Shape;139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de"/>
              <a:t> </a:t>
            </a:r>
            <a:endParaRPr/>
          </a:p>
        </p:txBody>
      </p:sp>
      <p:pic>
        <p:nvPicPr>
          <p:cNvPr id="140" name="Google Shape;14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4125" y="1368175"/>
            <a:ext cx="3859901" cy="2985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pic>
        <p:nvPicPr>
          <p:cNvPr id="142" name="Google Shape;142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8950" y="1397287"/>
            <a:ext cx="3947300" cy="292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Choose way of </a:t>
            </a:r>
            <a:r>
              <a:rPr lang="de">
                <a:solidFill>
                  <a:schemeClr val="lt1"/>
                </a:solidFill>
              </a:rPr>
              <a:t>v</a:t>
            </a:r>
            <a:r>
              <a:rPr lang="de">
                <a:solidFill>
                  <a:schemeClr val="lt1"/>
                </a:solidFill>
              </a:rPr>
              <a:t>isualisation</a:t>
            </a:r>
            <a:endParaRPr/>
          </a:p>
        </p:txBody>
      </p:sp>
      <p:sp>
        <p:nvSpPr>
          <p:cNvPr id="148" name="Google Shape;148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de"/>
              <a:t> </a:t>
            </a:r>
            <a:endParaRPr/>
          </a:p>
        </p:txBody>
      </p:sp>
      <p:sp>
        <p:nvSpPr>
          <p:cNvPr id="149" name="Google Shape;149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pic>
        <p:nvPicPr>
          <p:cNvPr id="150" name="Google Shape;15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725" y="1372843"/>
            <a:ext cx="3912200" cy="3060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18875" y="1397437"/>
            <a:ext cx="4015650" cy="301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Idea of Fourier Transform</a:t>
            </a:r>
            <a:endParaRPr/>
          </a:p>
        </p:txBody>
      </p:sp>
      <p:sp>
        <p:nvSpPr>
          <p:cNvPr id="157" name="Google Shape;157;p24"/>
          <p:cNvSpPr txBox="1"/>
          <p:nvPr>
            <p:ph idx="1" type="body"/>
          </p:nvPr>
        </p:nvSpPr>
        <p:spPr>
          <a:xfrm>
            <a:off x="311700" y="1577650"/>
            <a:ext cx="3848700" cy="299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de"/>
              <a:t>Decompose complex signals into its basic components,</a:t>
            </a:r>
            <a:br>
              <a:rPr lang="de"/>
            </a:br>
            <a:r>
              <a:rPr lang="de"/>
              <a:t>e.g. with sin, cos</a:t>
            </a:r>
            <a:br>
              <a:rPr lang="de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de"/>
              <a:t>In order to make it computationally solvable, the signal has to be discretised </a:t>
            </a:r>
            <a:br>
              <a:rPr lang="de"/>
            </a:br>
            <a:r>
              <a:rPr lang="de"/>
              <a:t>→ leads to the idea of FFT</a:t>
            </a:r>
            <a:endParaRPr/>
          </a:p>
        </p:txBody>
      </p:sp>
      <p:pic>
        <p:nvPicPr>
          <p:cNvPr id="158" name="Google Shape;15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60400" y="1350250"/>
            <a:ext cx="4678800" cy="3218637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Quantum Fourier Transform</a:t>
            </a:r>
            <a:endParaRPr/>
          </a:p>
        </p:txBody>
      </p:sp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311700" y="1533475"/>
            <a:ext cx="4783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de"/>
              <a:t>Decomposition of Discrete Fourier Transformation into the product of unitary matrices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de"/>
              <a:t>Can be computed more efficiently by using quantum gates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de"/>
              <a:t>→ Combination of </a:t>
            </a:r>
            <a:r>
              <a:rPr b="1" lang="de"/>
              <a:t>Hadamard Gates</a:t>
            </a:r>
            <a:r>
              <a:rPr lang="de"/>
              <a:t> </a:t>
            </a:r>
            <a:br>
              <a:rPr lang="de"/>
            </a:br>
            <a:r>
              <a:rPr lang="de"/>
              <a:t>and </a:t>
            </a:r>
            <a:r>
              <a:rPr b="1" lang="de"/>
              <a:t>Conditional Phase Rotations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pic>
        <p:nvPicPr>
          <p:cNvPr id="167" name="Google Shape;16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47900" y="1627325"/>
            <a:ext cx="3743701" cy="26860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Circuit for Quantum Fourier Transform</a:t>
            </a:r>
            <a:endParaRPr/>
          </a:p>
        </p:txBody>
      </p:sp>
      <p:pic>
        <p:nvPicPr>
          <p:cNvPr id="173" name="Google Shape;17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671" y="1780175"/>
            <a:ext cx="8214775" cy="2654400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de"/>
              <a:t>Result for multiple tries</a:t>
            </a:r>
            <a:endParaRPr/>
          </a:p>
        </p:txBody>
      </p:sp>
      <p:sp>
        <p:nvSpPr>
          <p:cNvPr id="180" name="Google Shape;180;p27"/>
          <p:cNvSpPr txBox="1"/>
          <p:nvPr>
            <p:ph idx="1" type="body"/>
          </p:nvPr>
        </p:nvSpPr>
        <p:spPr>
          <a:xfrm>
            <a:off x="387900" y="2071450"/>
            <a:ext cx="3112800" cy="27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de"/>
              <a:t>Example with all inputs set to zero</a:t>
            </a:r>
            <a:br>
              <a:rPr lang="de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de"/>
              <a:t>Simulated with 30000 shots</a:t>
            </a:r>
            <a:endParaRPr/>
          </a:p>
        </p:txBody>
      </p:sp>
      <p:sp>
        <p:nvSpPr>
          <p:cNvPr id="181" name="Google Shape;181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pic>
        <p:nvPicPr>
          <p:cNvPr id="182" name="Google Shape;18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14375" y="1597475"/>
            <a:ext cx="4118025" cy="2897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de"/>
              <a:t>Result for multiple tries</a:t>
            </a:r>
            <a:endParaRPr/>
          </a:p>
        </p:txBody>
      </p:sp>
      <p:sp>
        <p:nvSpPr>
          <p:cNvPr id="188" name="Google Shape;188;p28"/>
          <p:cNvSpPr txBox="1"/>
          <p:nvPr>
            <p:ph idx="1" type="body"/>
          </p:nvPr>
        </p:nvSpPr>
        <p:spPr>
          <a:xfrm>
            <a:off x="387900" y="2071450"/>
            <a:ext cx="3112800" cy="27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de"/>
              <a:t>Same run on a Quantum computer</a:t>
            </a:r>
            <a:br>
              <a:rPr lang="de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de"/>
              <a:t>Simulated with 1024 shots</a:t>
            </a:r>
            <a:endParaRPr/>
          </a:p>
        </p:txBody>
      </p:sp>
      <p:sp>
        <p:nvSpPr>
          <p:cNvPr id="189" name="Google Shape;189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pic>
        <p:nvPicPr>
          <p:cNvPr id="190" name="Google Shape;19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53100" y="1289225"/>
            <a:ext cx="5107669" cy="33406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Result for multiple tries with different initialisations</a:t>
            </a:r>
            <a:endParaRPr/>
          </a:p>
        </p:txBody>
      </p:sp>
      <p:sp>
        <p:nvSpPr>
          <p:cNvPr id="196" name="Google Shape;196;p29"/>
          <p:cNvSpPr txBox="1"/>
          <p:nvPr>
            <p:ph idx="1" type="body"/>
          </p:nvPr>
        </p:nvSpPr>
        <p:spPr>
          <a:xfrm>
            <a:off x="311700" y="1152475"/>
            <a:ext cx="3932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de"/>
              <a:t>How can we achieve different</a:t>
            </a:r>
            <a:br>
              <a:rPr lang="de"/>
            </a:br>
            <a:r>
              <a:rPr lang="de"/>
              <a:t>initialisations?</a:t>
            </a:r>
            <a:br>
              <a:rPr lang="de"/>
            </a:br>
            <a:r>
              <a:rPr lang="de"/>
              <a:t>→ by inverting some qubits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/>
              <a:t>As you can see, different initialisations have no </a:t>
            </a:r>
            <a:br>
              <a:rPr lang="de"/>
            </a:br>
            <a:r>
              <a:rPr lang="de"/>
              <a:t>impact, all results are </a:t>
            </a:r>
            <a:br>
              <a:rPr lang="de"/>
            </a:br>
            <a:r>
              <a:rPr lang="de"/>
              <a:t>uniformly distributed</a:t>
            </a:r>
            <a:endParaRPr/>
          </a:p>
        </p:txBody>
      </p:sp>
      <p:pic>
        <p:nvPicPr>
          <p:cNvPr id="197" name="Google Shape;19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1200" y="1624100"/>
            <a:ext cx="4351100" cy="3087324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Result for multiple tries with entanglement</a:t>
            </a:r>
            <a:endParaRPr/>
          </a:p>
        </p:txBody>
      </p:sp>
      <p:sp>
        <p:nvSpPr>
          <p:cNvPr id="204" name="Google Shape;204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de"/>
              <a:t>How can we achieve entanglement?</a:t>
            </a:r>
            <a:br>
              <a:rPr lang="de"/>
            </a:br>
            <a:r>
              <a:rPr lang="de"/>
              <a:t>→ applying CNOT Gates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/>
              <a:t>But simple entanglement has no </a:t>
            </a:r>
            <a:br>
              <a:rPr lang="de"/>
            </a:br>
            <a:r>
              <a:rPr lang="de"/>
              <a:t>impact, because all results are still</a:t>
            </a:r>
            <a:br>
              <a:rPr lang="de"/>
            </a:br>
            <a:r>
              <a:rPr lang="de"/>
              <a:t>equally distributed</a:t>
            </a:r>
            <a:endParaRPr/>
          </a:p>
        </p:txBody>
      </p:sp>
      <p:sp>
        <p:nvSpPr>
          <p:cNvPr id="205" name="Google Shape;205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pic>
        <p:nvPicPr>
          <p:cNvPr id="206" name="Google Shape;20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14375" y="1597475"/>
            <a:ext cx="4118025" cy="2897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Which quantum gates are necessary for... </a:t>
            </a:r>
            <a:endParaRPr/>
          </a:p>
        </p:txBody>
      </p:sp>
      <p:graphicFrame>
        <p:nvGraphicFramePr>
          <p:cNvPr id="212" name="Google Shape;212;p31"/>
          <p:cNvGraphicFramePr/>
          <p:nvPr/>
        </p:nvGraphicFramePr>
        <p:xfrm>
          <a:off x="383025" y="1340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{03FC57D4-0906-47AD-97C2-B0A42CD76FB6}</a:tableStyleId>
              </a:tblPr>
              <a:tblGrid>
                <a:gridCol w="2816425"/>
                <a:gridCol w="2816425"/>
                <a:gridCol w="2816425"/>
              </a:tblGrid>
              <a:tr h="6922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de" sz="1800">
                          <a:solidFill>
                            <a:schemeClr val="dk2"/>
                          </a:solidFill>
                        </a:rPr>
                        <a:t>Classical computation</a:t>
                      </a:r>
                      <a:endParaRPr sz="1800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800">
                          <a:solidFill>
                            <a:schemeClr val="dk2"/>
                          </a:solidFill>
                        </a:rPr>
                        <a:t>Probabilistic Computation</a:t>
                      </a:r>
                      <a:endParaRPr sz="1800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800">
                          <a:solidFill>
                            <a:schemeClr val="dk2"/>
                          </a:solidFill>
                        </a:rPr>
                        <a:t>Quantum Computation</a:t>
                      </a:r>
                      <a:endParaRPr sz="1800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  <a:tr h="2375075">
                <a:tc>
                  <a:txBody>
                    <a:bodyPr>
                      <a:noAutofit/>
                    </a:bodyPr>
                    <a:lstStyle/>
                    <a:p>
                      <a:pPr indent="-3302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600"/>
                        <a:buChar char="-"/>
                      </a:pPr>
                      <a:r>
                        <a:rPr lang="de" sz="1600">
                          <a:solidFill>
                            <a:schemeClr val="dk2"/>
                          </a:solidFill>
                        </a:rPr>
                        <a:t>CNOT</a:t>
                      </a:r>
                      <a:endParaRPr sz="1600">
                        <a:solidFill>
                          <a:schemeClr val="dk2"/>
                        </a:solidFill>
                      </a:endParaRPr>
                    </a:p>
                    <a:p>
                      <a:pPr indent="-3302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600"/>
                        <a:buChar char="-"/>
                      </a:pPr>
                      <a:r>
                        <a:rPr lang="de" sz="1600">
                          <a:solidFill>
                            <a:schemeClr val="dk2"/>
                          </a:solidFill>
                        </a:rPr>
                        <a:t>180° rotation</a:t>
                      </a:r>
                      <a:endParaRPr sz="1600">
                        <a:solidFill>
                          <a:schemeClr val="dk2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-3302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600"/>
                        <a:buChar char="-"/>
                      </a:pPr>
                      <a:r>
                        <a:rPr lang="de" sz="1600">
                          <a:solidFill>
                            <a:schemeClr val="dk2"/>
                          </a:solidFill>
                        </a:rPr>
                        <a:t>CNOT</a:t>
                      </a:r>
                      <a:endParaRPr sz="1600">
                        <a:solidFill>
                          <a:schemeClr val="dk2"/>
                        </a:solidFill>
                      </a:endParaRPr>
                    </a:p>
                    <a:p>
                      <a:pPr indent="-3302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600"/>
                        <a:buChar char="-"/>
                      </a:pPr>
                      <a:r>
                        <a:rPr lang="de" sz="1600">
                          <a:solidFill>
                            <a:schemeClr val="dk2"/>
                          </a:solidFill>
                        </a:rPr>
                        <a:t>180° rotation</a:t>
                      </a:r>
                      <a:endParaRPr sz="1600">
                        <a:solidFill>
                          <a:schemeClr val="dk2"/>
                        </a:solidFill>
                      </a:endParaRPr>
                    </a:p>
                    <a:p>
                      <a:pPr indent="-3302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600"/>
                        <a:buChar char="-"/>
                      </a:pPr>
                      <a:r>
                        <a:rPr lang="de" sz="1600">
                          <a:solidFill>
                            <a:schemeClr val="dk2"/>
                          </a:solidFill>
                        </a:rPr>
                        <a:t>Hadamard</a:t>
                      </a:r>
                      <a:endParaRPr sz="1600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-3302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600"/>
                        <a:buChar char="-"/>
                      </a:pPr>
                      <a:r>
                        <a:rPr lang="de" sz="1600">
                          <a:solidFill>
                            <a:schemeClr val="dk2"/>
                          </a:solidFill>
                        </a:rPr>
                        <a:t>CNOT</a:t>
                      </a:r>
                      <a:endParaRPr sz="1600">
                        <a:solidFill>
                          <a:schemeClr val="dk2"/>
                        </a:solidFill>
                      </a:endParaRPr>
                    </a:p>
                    <a:p>
                      <a:pPr indent="-3302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600"/>
                        <a:buChar char="-"/>
                      </a:pPr>
                      <a:r>
                        <a:rPr lang="de" sz="1600">
                          <a:solidFill>
                            <a:schemeClr val="dk2"/>
                          </a:solidFill>
                        </a:rPr>
                        <a:t>Hadamard</a:t>
                      </a:r>
                      <a:endParaRPr sz="1600">
                        <a:solidFill>
                          <a:schemeClr val="dk2"/>
                        </a:solidFill>
                      </a:endParaRPr>
                    </a:p>
                    <a:p>
                      <a:pPr indent="-3302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600"/>
                        <a:buChar char="-"/>
                      </a:pPr>
                      <a:r>
                        <a:rPr lang="de" sz="1600">
                          <a:solidFill>
                            <a:schemeClr val="dk2"/>
                          </a:solidFill>
                        </a:rPr>
                        <a:t>Phase Shift</a:t>
                      </a:r>
                      <a:endParaRPr sz="1600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13" name="Google Shape;213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46700" y="1382450"/>
            <a:ext cx="3497300" cy="34973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Introduction to Qubits</a:t>
            </a:r>
            <a:endParaRPr/>
          </a:p>
        </p:txBody>
      </p:sp>
      <p:sp>
        <p:nvSpPr>
          <p:cNvPr id="65" name="Google Shape;65;p14"/>
          <p:cNvSpPr txBox="1"/>
          <p:nvPr>
            <p:ph idx="1" type="body"/>
          </p:nvPr>
        </p:nvSpPr>
        <p:spPr>
          <a:xfrm>
            <a:off x="311700" y="1152475"/>
            <a:ext cx="6174600" cy="89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de"/>
              <a:t>A qubit is a two-dimensional quantum-mechanical system</a:t>
            </a:r>
            <a:br>
              <a:rPr lang="de"/>
            </a:br>
            <a:r>
              <a:rPr lang="de"/>
              <a:t>that is in a state </a:t>
            </a:r>
            <a:endParaRPr/>
          </a:p>
        </p:txBody>
      </p:sp>
      <p:pic>
        <p:nvPicPr>
          <p:cNvPr id="66" name="Google Shape;66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812325"/>
            <a:ext cx="3654325" cy="121405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4"/>
          <p:cNvSpPr txBox="1"/>
          <p:nvPr/>
        </p:nvSpPr>
        <p:spPr>
          <a:xfrm>
            <a:off x="6386950" y="4646950"/>
            <a:ext cx="2721600" cy="49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dk2"/>
                </a:solidFill>
              </a:rPr>
              <a:t>Bloch sphere representation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68" name="Google Shape;68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32875" y="3035975"/>
            <a:ext cx="1486893" cy="43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45975" y="3035975"/>
            <a:ext cx="1597155" cy="436675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4"/>
          <p:cNvSpPr txBox="1"/>
          <p:nvPr>
            <p:ph idx="1" type="body"/>
          </p:nvPr>
        </p:nvSpPr>
        <p:spPr>
          <a:xfrm>
            <a:off x="311700" y="3035975"/>
            <a:ext cx="8154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de"/>
              <a:t>with</a:t>
            </a:r>
            <a:endParaRPr/>
          </a:p>
        </p:txBody>
      </p:sp>
      <p:sp>
        <p:nvSpPr>
          <p:cNvPr id="71" name="Google Shape;71;p14"/>
          <p:cNvSpPr txBox="1"/>
          <p:nvPr>
            <p:ph idx="1" type="body"/>
          </p:nvPr>
        </p:nvSpPr>
        <p:spPr>
          <a:xfrm>
            <a:off x="2606775" y="3035975"/>
            <a:ext cx="8154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de"/>
              <a:t>and</a:t>
            </a:r>
            <a:endParaRPr/>
          </a:p>
        </p:txBody>
      </p:sp>
      <p:sp>
        <p:nvSpPr>
          <p:cNvPr id="72" name="Google Shape;72;p14"/>
          <p:cNvSpPr txBox="1"/>
          <p:nvPr>
            <p:ph idx="1" type="body"/>
          </p:nvPr>
        </p:nvSpPr>
        <p:spPr>
          <a:xfrm>
            <a:off x="311700" y="3574800"/>
            <a:ext cx="4908000" cy="12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Measuring the qubit leads to the classical bit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0 with probability |</a:t>
            </a:r>
            <a:r>
              <a:rPr lang="de">
                <a:highlight>
                  <a:srgbClr val="F9F9F9"/>
                </a:highlight>
              </a:rPr>
              <a:t>α</a:t>
            </a:r>
            <a:r>
              <a:rPr lang="de"/>
              <a:t>|</a:t>
            </a:r>
            <a:r>
              <a:rPr baseline="30000" lang="de"/>
              <a:t>2</a:t>
            </a:r>
            <a:r>
              <a:rPr lang="de"/>
              <a:t> ,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1 with probability |</a:t>
            </a:r>
            <a:r>
              <a:rPr lang="de">
                <a:highlight>
                  <a:srgbClr val="F9F9F9"/>
                </a:highlight>
              </a:rPr>
              <a:t>β|</a:t>
            </a:r>
            <a:r>
              <a:rPr baseline="30000" lang="de"/>
              <a:t>2</a:t>
            </a:r>
            <a:endParaRPr/>
          </a:p>
        </p:txBody>
      </p:sp>
      <p:sp>
        <p:nvSpPr>
          <p:cNvPr id="73" name="Google Shape;73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Quantum machine learning: SVM</a:t>
            </a:r>
            <a:endParaRPr/>
          </a:p>
        </p:txBody>
      </p:sp>
      <p:sp>
        <p:nvSpPr>
          <p:cNvPr id="219" name="Google Shape;219;p32"/>
          <p:cNvSpPr txBox="1"/>
          <p:nvPr>
            <p:ph idx="1" type="body"/>
          </p:nvPr>
        </p:nvSpPr>
        <p:spPr>
          <a:xfrm>
            <a:off x="311700" y="1152475"/>
            <a:ext cx="8520600" cy="38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de"/>
              <a:t>Classical method of Data Mining and Artificial Intelligence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de"/>
              <a:t>Complexity: High possible speed-up (</a:t>
            </a:r>
            <a:r>
              <a:rPr b="1" i="1" lang="de"/>
              <a:t>M</a:t>
            </a:r>
            <a:r>
              <a:rPr lang="de"/>
              <a:t>: Samples, </a:t>
            </a:r>
            <a:r>
              <a:rPr b="1" i="1" lang="de"/>
              <a:t>N</a:t>
            </a:r>
            <a:r>
              <a:rPr lang="de"/>
              <a:t>: Features)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"/>
              <a:t>Classical: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"/>
              <a:t>Quantum: 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de" sz="1000">
                <a:solidFill>
                  <a:schemeClr val="dk1"/>
                </a:solidFill>
              </a:rPr>
              <a:t>Rebentrost, P.; Mohseni, M. &amp; Lloyd, S.</a:t>
            </a:r>
            <a:r>
              <a:rPr lang="de" sz="1000" u="sng">
                <a:solidFill>
                  <a:schemeClr val="hlink"/>
                </a:solidFill>
                <a:hlinkClick r:id="rId3"/>
              </a:rPr>
              <a:t>Quantum support vector machine for big feature and big data classification</a:t>
            </a:r>
            <a:r>
              <a:rPr lang="de" sz="1000">
                <a:solidFill>
                  <a:schemeClr val="dk1"/>
                </a:solidFill>
              </a:rPr>
              <a:t>. </a:t>
            </a:r>
            <a:r>
              <a:rPr i="1" lang="de" sz="1000">
                <a:solidFill>
                  <a:schemeClr val="dk1"/>
                </a:solidFill>
              </a:rPr>
              <a:t>arXiv:1307.0471</a:t>
            </a:r>
            <a:r>
              <a:rPr lang="de" sz="1000">
                <a:solidFill>
                  <a:schemeClr val="dk1"/>
                </a:solidFill>
              </a:rPr>
              <a:t>, 2013.</a:t>
            </a:r>
            <a:endParaRPr sz="1000"/>
          </a:p>
        </p:txBody>
      </p:sp>
      <p:pic>
        <p:nvPicPr>
          <p:cNvPr id="220" name="Google Shape;220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48700" y="1829825"/>
            <a:ext cx="1375237" cy="26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48700" y="2099650"/>
            <a:ext cx="1311075" cy="32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91900" y="2480075"/>
            <a:ext cx="5009924" cy="1996800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SVM: Testing with custom data</a:t>
            </a:r>
            <a:endParaRPr/>
          </a:p>
        </p:txBody>
      </p:sp>
      <p:sp>
        <p:nvSpPr>
          <p:cNvPr id="229" name="Google Shape;229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de"/>
              <a:t> </a:t>
            </a:r>
            <a:endParaRPr/>
          </a:p>
        </p:txBody>
      </p:sp>
      <p:pic>
        <p:nvPicPr>
          <p:cNvPr id="230" name="Google Shape;23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95497" y="1979409"/>
            <a:ext cx="2350066" cy="1762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0713" y="1895287"/>
            <a:ext cx="3043075" cy="197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65237" y="1852663"/>
            <a:ext cx="2688050" cy="2016025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4"/>
          <p:cNvSpPr txBox="1"/>
          <p:nvPr>
            <p:ph type="ctrTitle"/>
          </p:nvPr>
        </p:nvSpPr>
        <p:spPr>
          <a:xfrm>
            <a:off x="75" y="2541075"/>
            <a:ext cx="9144000" cy="13950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3600">
                <a:solidFill>
                  <a:schemeClr val="lt1"/>
                </a:solidFill>
              </a:rPr>
              <a:t>Thanks for your attention!</a:t>
            </a:r>
            <a:endParaRPr sz="3600">
              <a:solidFill>
                <a:schemeClr val="lt1"/>
              </a:solidFill>
            </a:endParaRPr>
          </a:p>
        </p:txBody>
      </p:sp>
      <p:pic>
        <p:nvPicPr>
          <p:cNvPr id="239" name="Google Shape;239;p34"/>
          <p:cNvPicPr preferRelativeResize="0"/>
          <p:nvPr/>
        </p:nvPicPr>
        <p:blipFill rotWithShape="1">
          <a:blip r:embed="rId3">
            <a:alphaModFix/>
          </a:blip>
          <a:srcRect b="0" l="0" r="0" t="72880"/>
          <a:stretch/>
        </p:blipFill>
        <p:spPr>
          <a:xfrm>
            <a:off x="0" y="3748625"/>
            <a:ext cx="9144000" cy="139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34"/>
          <p:cNvPicPr preferRelativeResize="0"/>
          <p:nvPr/>
        </p:nvPicPr>
        <p:blipFill rotWithShape="1">
          <a:blip r:embed="rId4">
            <a:alphaModFix/>
          </a:blip>
          <a:srcRect b="46463" l="-450" r="450" t="271"/>
          <a:stretch/>
        </p:blipFill>
        <p:spPr>
          <a:xfrm>
            <a:off x="-59950" y="0"/>
            <a:ext cx="9244150" cy="276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Superposition and Entanglement </a:t>
            </a:r>
            <a:endParaRPr/>
          </a:p>
        </p:txBody>
      </p:sp>
      <p:sp>
        <p:nvSpPr>
          <p:cNvPr id="79" name="Google Shape;79;p15"/>
          <p:cNvSpPr txBox="1"/>
          <p:nvPr>
            <p:ph idx="1" type="body"/>
          </p:nvPr>
        </p:nvSpPr>
        <p:spPr>
          <a:xfrm>
            <a:off x="311700" y="1533475"/>
            <a:ext cx="8520600" cy="277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T</a:t>
            </a:r>
            <a:r>
              <a:rPr lang="de"/>
              <a:t>wo quantum mechanical effects that can outperform classical algorithms are: </a:t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de"/>
              <a:t>superposition </a:t>
            </a:r>
            <a:r>
              <a:rPr lang="de"/>
              <a:t>and </a:t>
            </a:r>
            <a:r>
              <a:rPr b="1" lang="de"/>
              <a:t>entanglement</a:t>
            </a:r>
            <a:r>
              <a:rPr lang="de"/>
              <a:t>	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cxnSp>
        <p:nvCxnSpPr>
          <p:cNvPr id="80" name="Google Shape;80;p15"/>
          <p:cNvCxnSpPr/>
          <p:nvPr/>
        </p:nvCxnSpPr>
        <p:spPr>
          <a:xfrm flipH="1">
            <a:off x="2045550" y="2481275"/>
            <a:ext cx="741600" cy="62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1" name="Google Shape;81;p15"/>
          <p:cNvCxnSpPr/>
          <p:nvPr/>
        </p:nvCxnSpPr>
        <p:spPr>
          <a:xfrm>
            <a:off x="6189400" y="2481275"/>
            <a:ext cx="741600" cy="62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2" name="Google Shape;82;p15"/>
          <p:cNvSpPr txBox="1"/>
          <p:nvPr/>
        </p:nvSpPr>
        <p:spPr>
          <a:xfrm>
            <a:off x="129250" y="3064200"/>
            <a:ext cx="4696200" cy="10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chemeClr val="dk2"/>
                </a:solidFill>
              </a:rPr>
              <a:t>each qubit is in both states simultaneously 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chemeClr val="dk2"/>
                </a:solidFill>
              </a:rPr>
              <a:t>(</a:t>
            </a:r>
            <a:r>
              <a:rPr lang="de" sz="1800">
                <a:solidFill>
                  <a:schemeClr val="dk2"/>
                </a:solidFill>
              </a:rPr>
              <a:t>before measurement)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83" name="Google Shape;83;p15"/>
          <p:cNvSpPr txBox="1"/>
          <p:nvPr/>
        </p:nvSpPr>
        <p:spPr>
          <a:xfrm>
            <a:off x="4803300" y="3064200"/>
            <a:ext cx="4264500" cy="7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chemeClr val="dk2"/>
                </a:solidFill>
              </a:rPr>
              <a:t>type of correlation between two or more qubits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84" name="Google Shape;84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Why may a quantum computer be faster?</a:t>
            </a:r>
            <a:endParaRPr/>
          </a:p>
        </p:txBody>
      </p:sp>
      <p:sp>
        <p:nvSpPr>
          <p:cNvPr id="90" name="Google Shape;90;p16"/>
          <p:cNvSpPr txBox="1"/>
          <p:nvPr>
            <p:ph idx="1" type="body"/>
          </p:nvPr>
        </p:nvSpPr>
        <p:spPr>
          <a:xfrm>
            <a:off x="311700" y="1584175"/>
            <a:ext cx="4824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de"/>
              <a:t>Quantum computers allows more efficient algorithms </a:t>
            </a:r>
            <a:br>
              <a:rPr lang="de"/>
            </a:br>
            <a:r>
              <a:rPr lang="de"/>
              <a:t>→ massive </a:t>
            </a:r>
            <a:r>
              <a:rPr lang="de"/>
              <a:t>parallelism</a:t>
            </a:r>
            <a:br>
              <a:rPr lang="de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de"/>
              <a:t>Until now: Speed-up “proven” by complexity theory, not by real-life experience</a:t>
            </a:r>
            <a:endParaRPr/>
          </a:p>
        </p:txBody>
      </p:sp>
      <p:pic>
        <p:nvPicPr>
          <p:cNvPr descr="Ähnliches Foto" id="91" name="Google Shape;9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2128" y="1697250"/>
            <a:ext cx="3550446" cy="1997125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Comparing complexities</a:t>
            </a:r>
            <a:endParaRPr/>
          </a:p>
        </p:txBody>
      </p:sp>
      <p:sp>
        <p:nvSpPr>
          <p:cNvPr id="98" name="Google Shape;98;p17"/>
          <p:cNvSpPr txBox="1"/>
          <p:nvPr>
            <p:ph idx="1" type="body"/>
          </p:nvPr>
        </p:nvSpPr>
        <p:spPr>
          <a:xfrm>
            <a:off x="311700" y="1152475"/>
            <a:ext cx="4891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/>
              <a:t>Quantum Algorithm Zoo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de"/>
              <a:t>Reliable: </a:t>
            </a:r>
            <a:r>
              <a:rPr b="1" lang="de"/>
              <a:t>N</a:t>
            </a:r>
            <a:r>
              <a:rPr lang="de"/>
              <a:t>ational </a:t>
            </a:r>
            <a:r>
              <a:rPr b="1" lang="de"/>
              <a:t>I</a:t>
            </a:r>
            <a:r>
              <a:rPr lang="de"/>
              <a:t>nstitute of </a:t>
            </a:r>
            <a:r>
              <a:rPr b="1" lang="de"/>
              <a:t>S</a:t>
            </a:r>
            <a:r>
              <a:rPr lang="de"/>
              <a:t>tandards &amp; </a:t>
            </a:r>
            <a:r>
              <a:rPr b="1" lang="de"/>
              <a:t>T</a:t>
            </a:r>
            <a:r>
              <a:rPr lang="de"/>
              <a:t>echnology (NIST), USA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de"/>
              <a:t>Up-to-date: Updated since 2011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de"/>
              <a:t>(Relatively) structured: Best classical algorithm vs. best quantum algorithm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de" sz="1400"/>
              <a:t>https://math.nist.gov/quantum/zoo/</a:t>
            </a:r>
            <a:endParaRPr sz="1400"/>
          </a:p>
        </p:txBody>
      </p:sp>
      <p:pic>
        <p:nvPicPr>
          <p:cNvPr id="99" name="Google Shape;9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02775" y="1051450"/>
            <a:ext cx="3705525" cy="3964174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W</a:t>
            </a:r>
            <a:r>
              <a:rPr lang="de"/>
              <a:t>eb scraping: Workflow</a:t>
            </a:r>
            <a:endParaRPr/>
          </a:p>
        </p:txBody>
      </p:sp>
      <p:sp>
        <p:nvSpPr>
          <p:cNvPr id="106" name="Google Shape;106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pic>
        <p:nvPicPr>
          <p:cNvPr id="107" name="Google Shape;10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57275"/>
            <a:ext cx="4572000" cy="23550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8"/>
          <p:cNvPicPr preferRelativeResize="0"/>
          <p:nvPr/>
        </p:nvPicPr>
        <p:blipFill rotWithShape="1">
          <a:blip r:embed="rId4">
            <a:alphaModFix/>
          </a:blip>
          <a:srcRect b="0" l="0" r="22660" t="0"/>
          <a:stretch/>
        </p:blipFill>
        <p:spPr>
          <a:xfrm>
            <a:off x="4667100" y="1689975"/>
            <a:ext cx="4476900" cy="3453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>
                <a:solidFill>
                  <a:schemeClr val="lt1"/>
                </a:solidFill>
              </a:rPr>
              <a:t>Web scraping: Workflow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pic>
        <p:nvPicPr>
          <p:cNvPr id="116" name="Google Shape;11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17725"/>
            <a:ext cx="9144000" cy="413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Visualising </a:t>
            </a:r>
            <a:r>
              <a:rPr lang="de"/>
              <a:t>complexities</a:t>
            </a:r>
            <a:endParaRPr/>
          </a:p>
        </p:txBody>
      </p:sp>
      <p:sp>
        <p:nvSpPr>
          <p:cNvPr id="122" name="Google Shape;122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de"/>
              <a:t> </a:t>
            </a:r>
            <a:endParaRPr/>
          </a:p>
        </p:txBody>
      </p:sp>
      <p:sp>
        <p:nvSpPr>
          <p:cNvPr id="123" name="Google Shape;123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pic>
        <p:nvPicPr>
          <p:cNvPr id="124" name="Google Shape;124;p20"/>
          <p:cNvPicPr preferRelativeResize="0"/>
          <p:nvPr/>
        </p:nvPicPr>
        <p:blipFill rotWithShape="1">
          <a:blip r:embed="rId3">
            <a:alphaModFix/>
          </a:blip>
          <a:srcRect b="63386" l="0" r="0" t="0"/>
          <a:stretch/>
        </p:blipFill>
        <p:spPr>
          <a:xfrm>
            <a:off x="1109750" y="1647363"/>
            <a:ext cx="6924501" cy="2679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017713"/>
            <a:ext cx="9144000" cy="400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Visualising complexities</a:t>
            </a:r>
            <a:endParaRPr/>
          </a:p>
        </p:txBody>
      </p:sp>
      <p:sp>
        <p:nvSpPr>
          <p:cNvPr id="131" name="Google Shape;131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de"/>
              <a:t> </a:t>
            </a:r>
            <a:endParaRPr/>
          </a:p>
        </p:txBody>
      </p:sp>
      <p:sp>
        <p:nvSpPr>
          <p:cNvPr id="132" name="Google Shape;132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pic>
        <p:nvPicPr>
          <p:cNvPr id="133" name="Google Shape;133;p21"/>
          <p:cNvPicPr preferRelativeResize="0"/>
          <p:nvPr/>
        </p:nvPicPr>
        <p:blipFill rotWithShape="1">
          <a:blip r:embed="rId3">
            <a:alphaModFix/>
          </a:blip>
          <a:srcRect b="63386" l="0" r="0" t="0"/>
          <a:stretch/>
        </p:blipFill>
        <p:spPr>
          <a:xfrm>
            <a:off x="1109750" y="1647363"/>
            <a:ext cx="6924501" cy="2679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